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14"/>
  </p:notesMasterIdLst>
  <p:sldIdLst>
    <p:sldId id="298" r:id="rId5"/>
    <p:sldId id="304" r:id="rId6"/>
    <p:sldId id="319" r:id="rId7"/>
    <p:sldId id="321" r:id="rId8"/>
    <p:sldId id="323" r:id="rId9"/>
    <p:sldId id="324" r:id="rId10"/>
    <p:sldId id="327" r:id="rId11"/>
    <p:sldId id="329" r:id="rId12"/>
    <p:sldId id="330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BE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4EFD5-AA36-43F9-97FE-9692E88ECF82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0C000-EF48-44CB-8E70-DE9C07FEF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9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1270-E7B3-4B51-BC74-49F74A4C14E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1CD0A-8E93-4CC3-A20A-CE4874FF952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0A772-00F8-45A3-A675-2941B05BB923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69CC-C26D-420B-804C-707D5756C4D5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D4988-736A-4A8B-8DF3-20A89ADC86C9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C63A1-93F2-49A9-AC20-4003D85D94EB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8A43-9079-4934-9BD3-DB878D7C0737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FBA74F2A-AF90-4E28-A08F-FB9332294017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0A585D-CF34-4688-92BE-F22CB8DA4431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47D95CB6-98E1-4EAC-B128-71BF518E7DC0}" type="datetime1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1064" y="1475234"/>
            <a:ext cx="3403076" cy="2557504"/>
          </a:xfrm>
        </p:spPr>
        <p:txBody>
          <a:bodyPr anchor="b"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Sewer District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Audit</a:t>
            </a:r>
            <a:br>
              <a:rPr lang="en-US" sz="4000" dirty="0">
                <a:solidFill>
                  <a:schemeClr val="tx1"/>
                </a:solidFill>
              </a:rPr>
            </a:b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2700" dirty="0">
                <a:solidFill>
                  <a:schemeClr val="tx1"/>
                </a:solidFill>
              </a:rPr>
              <a:t>October 7, 2026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/>
              <a:t>Phillip M. Amway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Assessment Department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600" dirty="0">
                <a:latin typeface="+mn-lt"/>
              </a:rPr>
              <a:t>Sewer District Audit – Discussion Topics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6A64-DAA3-2AC8-581A-3FF168C5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172308"/>
            <a:ext cx="11480800" cy="4696784"/>
          </a:xfrm>
        </p:spPr>
        <p:txBody>
          <a:bodyPr>
            <a:normAutofit/>
          </a:bodyPr>
          <a:lstStyle/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2800" dirty="0"/>
              <a:t>Issue identification</a:t>
            </a:r>
          </a:p>
          <a:p>
            <a:pPr marL="461963" lvl="1" indent="-461963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Corrective Actions Completed (Issue Resolution)</a:t>
            </a:r>
          </a:p>
          <a:p>
            <a:pPr marL="461963" lvl="1" indent="-461963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Results of Actions Completed</a:t>
            </a:r>
          </a:p>
          <a:p>
            <a:pPr marL="461963" lvl="1" indent="-461963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Tax Implications</a:t>
            </a:r>
          </a:p>
          <a:p>
            <a:pPr marL="1010603" lvl="4" indent="-461963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Taxing Jurisdictions</a:t>
            </a:r>
          </a:p>
          <a:p>
            <a:pPr marL="1010603" lvl="4" indent="-461963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2400" dirty="0"/>
              <a:t>Individual Taxpayers</a:t>
            </a:r>
          </a:p>
          <a:p>
            <a:pPr marL="461963" lvl="1" indent="-461963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Actions Remaining to Address Audit Findings</a:t>
            </a:r>
          </a:p>
          <a:p>
            <a:pPr marL="754571" lvl="1" indent="-461963">
              <a:buFont typeface="Arial" panose="020B0604020202020204" pitchFamily="34" charset="0"/>
              <a:buChar char="•"/>
            </a:pPr>
            <a:endParaRPr lang="en-US" sz="33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2</a:t>
            </a:fld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1151861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+mn-lt"/>
              </a:rPr>
              <a:t>Sewer District Audit – Issue Identification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6A64-DAA3-2AC8-581A-3FF168C5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988908"/>
            <a:ext cx="11480800" cy="53884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000" dirty="0"/>
              <a:t>The Assessment Department performed a review of Town of Vienna Sewer Districts SW043 and SW072.  The purpose of this review is to verify conformance with Local Law 4 of 2008.</a:t>
            </a:r>
          </a:p>
          <a:p>
            <a:pPr marL="0" indent="0">
              <a:buNone/>
            </a:pPr>
            <a:r>
              <a:rPr lang="en-US" sz="3000" u="sng" dirty="0">
                <a:solidFill>
                  <a:schemeClr val="tx1"/>
                </a:solidFill>
              </a:rPr>
              <a:t>Problem Statement</a:t>
            </a:r>
            <a:endParaRPr lang="en-US" sz="3000" dirty="0">
              <a:solidFill>
                <a:schemeClr val="tx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000" dirty="0"/>
              <a:t>Most vacant land parcels within SW043 and SW072 are not assigned ½ of a sewer unit in conformance with Local Law 4 of 2008.  Because of this condition, the cost burden of maintaining the sewer district is not being distributed equitably amount all property owners within the districts.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3</a:t>
            </a:fld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357419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+mn-lt"/>
              </a:rPr>
              <a:t>Sewer District Audit – Corrective Actions Completed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6A64-DAA3-2AC8-581A-3FF168C5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988908"/>
            <a:ext cx="11480800" cy="5388446"/>
          </a:xfrm>
        </p:spPr>
        <p:txBody>
          <a:bodyPr>
            <a:noAutofit/>
          </a:bodyPr>
          <a:lstStyle/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3200" dirty="0"/>
              <a:t>The Assessment Department performed the following actions to correct sewer unit assignments</a:t>
            </a:r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Performed sewer main end point verifications to bound districts</a:t>
            </a:r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Developed parcel lists for each sewer district</a:t>
            </a:r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Performed parcel by parcel review within the sewer district boundaries</a:t>
            </a:r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Confirmed conformance with Local Law 4 of 2008</a:t>
            </a:r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Determined non-conforming impacted parcel list for each district</a:t>
            </a:r>
            <a:endParaRPr lang="en-US" sz="2800" baseline="30000" dirty="0"/>
          </a:p>
          <a:p>
            <a:pPr marL="937451" lvl="2" indent="-461963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/>
              <a:t>Consulted with Village of Sylvan Beach Clerk and Town Attorney regarding audit and planned actions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4</a:t>
            </a:fld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750444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+mn-lt"/>
              </a:rPr>
              <a:t>Sewer District Audit – Results of Actions Completed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5</a:t>
            </a:fld>
            <a:endParaRPr lang="en-US" sz="1200" b="1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6D5EF5D-6646-4576-B52F-DCCB070E1A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7507921"/>
              </p:ext>
            </p:extLst>
          </p:nvPr>
        </p:nvGraphicFramePr>
        <p:xfrm>
          <a:off x="553540" y="1154984"/>
          <a:ext cx="10440042" cy="46747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29675">
                  <a:extLst>
                    <a:ext uri="{9D8B030D-6E8A-4147-A177-3AD203B41FA5}">
                      <a16:colId xmlns:a16="http://schemas.microsoft.com/office/drawing/2014/main" val="1913286778"/>
                    </a:ext>
                  </a:extLst>
                </a:gridCol>
                <a:gridCol w="1610367">
                  <a:extLst>
                    <a:ext uri="{9D8B030D-6E8A-4147-A177-3AD203B41FA5}">
                      <a16:colId xmlns:a16="http://schemas.microsoft.com/office/drawing/2014/main" val="1841249904"/>
                    </a:ext>
                  </a:extLst>
                </a:gridCol>
              </a:tblGrid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Local Law 4 of 2008 Non-Conformances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Quantity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48179862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Assigned to Sewer District Units but not in District – SW043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519540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P/C 220 (2 family) not assigned 2 units – SW043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1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069201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P/C 300 series (Vacant Land) not assigned ½ Unit – SW043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6725666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P/C 220 (2 family) not assigned 2 units – SW072</a:t>
                      </a: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73144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P/C 230 (3 family) not assigned 3 units – SW072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7407394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P/C 300 series (Vacant Land) not assigned ½ Unit – SW072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974332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Commercial Properties having too many/too few Units – SW072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</a:rPr>
                        <a:t>3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801380"/>
                  </a:ext>
                </a:extLst>
              </a:tr>
              <a:tr h="51941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 items requiring corrective action – SW043 and SW072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solidFill>
                      <a:srgbClr val="FBEB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723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758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+mn-lt"/>
              </a:rPr>
              <a:t>Sewer District Audit – Sewer District Impacts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6A64-DAA3-2AC8-581A-3FF168C5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988908"/>
            <a:ext cx="11480800" cy="5388446"/>
          </a:xfrm>
        </p:spPr>
        <p:txBody>
          <a:bodyPr>
            <a:noAutofit/>
          </a:bodyPr>
          <a:lstStyle/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2400" dirty="0"/>
              <a:t>This table shows the impact of the corrected number of unit assignments by District and by Unit based on the 2027 budget.</a:t>
            </a:r>
          </a:p>
          <a:p>
            <a:pPr marL="461963" indent="-46196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1963" indent="-46196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1963" indent="-46196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2400" dirty="0"/>
              <a:t>The estimated impact on a vacant land parcel not having ½ sewer unit for SW043 is $715.11 / 2 = $357.56</a:t>
            </a:r>
          </a:p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2400" dirty="0"/>
              <a:t>The estimated impact on a vacant land parcel not having ½ sewer unit for SW072 is $437.54 / 2 = $218.77</a:t>
            </a:r>
          </a:p>
          <a:p>
            <a:pPr marL="461963" indent="-461963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6</a:t>
            </a:fld>
            <a:endParaRPr lang="en-US" sz="1200" b="1" dirty="0"/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A96B4163-A926-41BC-9A0A-0E391973E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5113974"/>
              </p:ext>
            </p:extLst>
          </p:nvPr>
        </p:nvGraphicFramePr>
        <p:xfrm>
          <a:off x="847966" y="1969477"/>
          <a:ext cx="10410096" cy="110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8730">
                  <a:extLst>
                    <a:ext uri="{9D8B030D-6E8A-4147-A177-3AD203B41FA5}">
                      <a16:colId xmlns:a16="http://schemas.microsoft.com/office/drawing/2014/main" val="2349380296"/>
                    </a:ext>
                  </a:extLst>
                </a:gridCol>
                <a:gridCol w="2142066">
                  <a:extLst>
                    <a:ext uri="{9D8B030D-6E8A-4147-A177-3AD203B41FA5}">
                      <a16:colId xmlns:a16="http://schemas.microsoft.com/office/drawing/2014/main" val="3880937722"/>
                    </a:ext>
                  </a:extLst>
                </a:gridCol>
                <a:gridCol w="2641600">
                  <a:extLst>
                    <a:ext uri="{9D8B030D-6E8A-4147-A177-3AD203B41FA5}">
                      <a16:colId xmlns:a16="http://schemas.microsoft.com/office/drawing/2014/main" val="4014621656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3452395670"/>
                    </a:ext>
                  </a:extLst>
                </a:gridCol>
                <a:gridCol w="1667934">
                  <a:extLst>
                    <a:ext uri="{9D8B030D-6E8A-4147-A177-3AD203B41FA5}">
                      <a16:colId xmlns:a16="http://schemas.microsoft.com/office/drawing/2014/main" val="1134683549"/>
                    </a:ext>
                  </a:extLst>
                </a:gridCol>
                <a:gridCol w="1683566">
                  <a:extLst>
                    <a:ext uri="{9D8B030D-6E8A-4147-A177-3AD203B41FA5}">
                      <a16:colId xmlns:a16="http://schemas.microsoft.com/office/drawing/2014/main" val="947442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Current Unit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2027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Cost/Unit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New Unit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New Cost/Unit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9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SW043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121.50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$101,903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$838.71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142.50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$715.11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80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SW072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250.34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$117,847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$470.75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269.34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$437.54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372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780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40A7-7E63-01E5-FCAE-7F6285A20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60" y="283779"/>
            <a:ext cx="11480800" cy="705129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chemeClr val="tx1"/>
                </a:solidFill>
                <a:latin typeface="+mn-lt"/>
              </a:rPr>
              <a:t>Sewer District Audit – Remaining Actions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AFC2DB-C8F6-A94B-CAC1-3A6338DDA96A}"/>
              </a:ext>
            </a:extLst>
          </p:cNvPr>
          <p:cNvSpPr/>
          <p:nvPr/>
        </p:nvSpPr>
        <p:spPr>
          <a:xfrm>
            <a:off x="984738" y="1805354"/>
            <a:ext cx="10410093" cy="328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6A64-DAA3-2AC8-581A-3FF168C581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988908"/>
            <a:ext cx="11480800" cy="5388446"/>
          </a:xfrm>
        </p:spPr>
        <p:txBody>
          <a:bodyPr>
            <a:noAutofit/>
          </a:bodyPr>
          <a:lstStyle/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3200" dirty="0"/>
              <a:t>Correct the sewer unit assignments in RPS consistent with Local Law 4 of 2008</a:t>
            </a:r>
          </a:p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3200" dirty="0"/>
              <a:t>Notify vacant land owners within the Sewer Districts of the impending change and the estimated financial impact and when the impact will occur</a:t>
            </a:r>
          </a:p>
          <a:p>
            <a:pPr marL="461963" indent="-461963">
              <a:buFont typeface="Arial" panose="020B0604020202020204" pitchFamily="34" charset="0"/>
              <a:buChar char="•"/>
            </a:pPr>
            <a:r>
              <a:rPr lang="en-US" sz="3200" dirty="0"/>
              <a:t>The changes will be made on the 2027 assessment roll, the financial impacts will be realized on the 2028 property tax bills issued in January 2028.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b="1" smtClean="0"/>
              <a:t>7</a:t>
            </a:fld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420129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AE2A6A-A964-46E6-9BE7-C80398F9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200" smtClean="0"/>
              <a:t>8</a:t>
            </a:fld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71974-E990-40E4-82CB-2C92D8F55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310" y="113837"/>
            <a:ext cx="8097380" cy="610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36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CC5E87-7908-4ECA-B900-425809D88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z="1000" smtClean="0"/>
              <a:t>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97A39B-A80E-4169-A338-402CDB68F0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05000" y="323532"/>
            <a:ext cx="8229600" cy="499173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801EB13-286C-48F3-BC08-4F22D0A543FB}"/>
              </a:ext>
            </a:extLst>
          </p:cNvPr>
          <p:cNvGrpSpPr/>
          <p:nvPr/>
        </p:nvGrpSpPr>
        <p:grpSpPr>
          <a:xfrm>
            <a:off x="4555913" y="2819399"/>
            <a:ext cx="1640836" cy="539117"/>
            <a:chOff x="0" y="0"/>
            <a:chExt cx="1640976" cy="53918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A214FD6-6D30-4E7A-871E-2B4100F831DC}"/>
                </a:ext>
              </a:extLst>
            </p:cNvPr>
            <p:cNvSpPr/>
            <p:nvPr/>
          </p:nvSpPr>
          <p:spPr>
            <a:xfrm>
              <a:off x="0" y="0"/>
              <a:ext cx="163902" cy="138023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Text Box 3">
              <a:extLst>
                <a:ext uri="{FF2B5EF4-FFF2-40B4-BE49-F238E27FC236}">
                  <a16:creationId xmlns:a16="http://schemas.microsoft.com/office/drawing/2014/main" id="{F5451B3F-9873-4538-B8F5-A0E1DA2311AF}"/>
                </a:ext>
              </a:extLst>
            </p:cNvPr>
            <p:cNvSpPr txBox="1"/>
            <p:nvPr/>
          </p:nvSpPr>
          <p:spPr>
            <a:xfrm>
              <a:off x="476410" y="245889"/>
              <a:ext cx="1164566" cy="293298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kern="100">
                  <a:effectLst/>
                  <a:latin typeface="Aptos" panose="02110004020202020204"/>
                  <a:ea typeface="Aptos" panose="02110004020202020204"/>
                  <a:cs typeface="Times New Roman" panose="02020603050405020304" pitchFamily="18" charset="0"/>
                </a:rPr>
                <a:t>End of 2.5” Main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237F5A8-B052-437C-A25D-59138E8876AC}"/>
                </a:ext>
              </a:extLst>
            </p:cNvPr>
            <p:cNvCxnSpPr/>
            <p:nvPr/>
          </p:nvCxnSpPr>
          <p:spPr>
            <a:xfrm flipH="1" flipV="1">
              <a:off x="99573" y="84204"/>
              <a:ext cx="439947" cy="23614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4930A36-1690-4241-AFB7-949E91F4A696}"/>
              </a:ext>
            </a:extLst>
          </p:cNvPr>
          <p:cNvSpPr txBox="1"/>
          <p:nvPr/>
        </p:nvSpPr>
        <p:spPr>
          <a:xfrm>
            <a:off x="1905000" y="5461000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Sample of point to point verification of Sewer District boundary verification using Tax Maps, Sewer District Maps and </a:t>
            </a:r>
            <a:r>
              <a:rPr lang="en-US" dirty="0" err="1"/>
              <a:t>Pictometry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99984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16c05727-aa75-4e4a-9b5f-8a80a1165891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71af3243-3dd4-4a8d-8c0d-dd76da1f02a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{CE69BFFB-0268-47BB-87C9-86EEB5E3D293}tf22712842_win32</Template>
  <TotalTime>2992</TotalTime>
  <Words>554</Words>
  <Application>Microsoft Office PowerPoint</Application>
  <PresentationFormat>Widescreen</PresentationFormat>
  <Paragraphs>82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Aptos</vt:lpstr>
      <vt:lpstr>Arial</vt:lpstr>
      <vt:lpstr>Bookman Old Style</vt:lpstr>
      <vt:lpstr>Calibri</vt:lpstr>
      <vt:lpstr>Franklin Gothic Book</vt:lpstr>
      <vt:lpstr>Times New Roman</vt:lpstr>
      <vt:lpstr>Wingdings</vt:lpstr>
      <vt:lpstr>1_RetrospectVTI</vt:lpstr>
      <vt:lpstr>Sewer District Audit  October 7, 2026</vt:lpstr>
      <vt:lpstr>Sewer District Audit – Discussion Topics</vt:lpstr>
      <vt:lpstr>Sewer District Audit – Issue Identification</vt:lpstr>
      <vt:lpstr>Sewer District Audit – Corrective Actions Completed</vt:lpstr>
      <vt:lpstr>Sewer District Audit – Results of Actions Completed</vt:lpstr>
      <vt:lpstr>Sewer District Audit – Sewer District Impacts</vt:lpstr>
      <vt:lpstr>Sewer District Audit – Remaining Actions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Volunteer Fire /  Ambulance Exemption</dc:title>
  <dc:creator>Vienna Assessor</dc:creator>
  <cp:lastModifiedBy>Roy Reehil</cp:lastModifiedBy>
  <cp:revision>75</cp:revision>
  <cp:lastPrinted>2026-10-05T14:33:03Z</cp:lastPrinted>
  <dcterms:created xsi:type="dcterms:W3CDTF">2023-01-26T14:51:06Z</dcterms:created>
  <dcterms:modified xsi:type="dcterms:W3CDTF">2026-10-15T14:06:18Z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